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3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BC6CFB-6935-9E26-045C-2AC905D8F8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58FDEB-3031-8DC5-ABE6-DD86E3D52B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EECB67-0838-5495-5C03-61FFC0084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7434-1B19-4FFF-820D-C5F0A3F0BD00}" type="datetimeFigureOut">
              <a:rPr lang="de-CH" smtClean="0"/>
              <a:t>06.02.2026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AE424AA-CC64-4BE9-F642-E131C3EB2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C9524B-AD6A-93B7-70CE-74F5EE1A3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8C15-0148-4901-A98E-D008F5CE543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5048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5CB0D0-A96F-14B1-E5F8-7A4B9C720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3246D98-E1BE-A971-CB35-C2BF29CD9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910F588-A24C-771A-D62C-593D0CE79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7434-1B19-4FFF-820D-C5F0A3F0BD00}" type="datetimeFigureOut">
              <a:rPr lang="de-CH" smtClean="0"/>
              <a:t>06.02.2026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EA98201-9E90-D60A-3BE8-23416A304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E51D3FB-9735-1AF4-93FB-3D3795AD6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8C15-0148-4901-A98E-D008F5CE543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24769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C1509C-4295-29BD-B327-20503BB7C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A35F53E-FFE2-F8A1-7319-FEDEA2CBB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2D94A89-6BBF-3D31-249D-54B61DF31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7434-1B19-4FFF-820D-C5F0A3F0BD00}" type="datetimeFigureOut">
              <a:rPr lang="de-CH" smtClean="0"/>
              <a:t>06.02.2026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214205-529E-46EE-1DDB-4446AEEF1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889A58E-8A57-A9F4-8B4C-237A6A46E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8C15-0148-4901-A98E-D008F5CE543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35435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C03714-F4AB-1E12-A02A-BF03B4762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1CEC6F1-9E9C-D296-09D6-EDBBC0E3B4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FA29F01-6CCC-3943-71CA-EBCFC8C75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13A818F-AB07-1CC5-B34E-E29713FA2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7434-1B19-4FFF-820D-C5F0A3F0BD00}" type="datetimeFigureOut">
              <a:rPr lang="de-CH" smtClean="0"/>
              <a:t>06.02.2026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3D8920C-44CF-3098-4F16-0F4743ADF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8ACD675-00DF-BFED-A7D0-7916CD9B9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8C15-0148-4901-A98E-D008F5CE543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87812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682B21-2B9C-3EF7-FA94-B8C1E8498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1635BD2-D158-8DF0-D699-5B046F1A0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9C8B4E8-9A88-0040-07CC-8966C3BD1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E855F09-9D64-5E65-C2CE-595C5718DF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9C1FF54-545A-2543-0E40-2FEDA1BC0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8A85484-56EB-395C-BA8D-2AE1CD141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7434-1B19-4FFF-820D-C5F0A3F0BD00}" type="datetimeFigureOut">
              <a:rPr lang="de-CH" smtClean="0"/>
              <a:t>06.02.2026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ED17034-5A50-3480-20B3-B60F0B5AA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B2A827-83BA-4F05-A6AA-9F62744EF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8C15-0148-4901-A98E-D008F5CE543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08316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7B3B80-7C24-276A-F982-CAC086553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A3A2FEE-0D79-5537-7190-1D973BE6A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7434-1B19-4FFF-820D-C5F0A3F0BD00}" type="datetimeFigureOut">
              <a:rPr lang="de-CH" smtClean="0"/>
              <a:t>06.02.2026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8577B1F-E93B-7D8A-596B-173A219E1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36F3C5C-9784-2971-662F-BBDE1CF44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8C15-0148-4901-A98E-D008F5CE543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0208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F80EA2-9BD2-AFA0-CE56-4BE386387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7434-1B19-4FFF-820D-C5F0A3F0BD00}" type="datetimeFigureOut">
              <a:rPr lang="de-CH" smtClean="0"/>
              <a:t>06.02.2026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11C15A2-521E-785A-18D8-ADD9BB0A4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3847118-BCE3-7218-2F6F-74A6718B6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8C15-0148-4901-A98E-D008F5CE543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1427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CD1160-D978-0F6A-A12F-256A8FB12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3B8BD4C-8548-0B30-8B63-E7317A713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FE09F47-79D8-2370-D7DA-E7472F9EC6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D511949-8D36-4494-D706-02401072B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7434-1B19-4FFF-820D-C5F0A3F0BD00}" type="datetimeFigureOut">
              <a:rPr lang="de-CH" smtClean="0"/>
              <a:t>06.02.2026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9333AEF-8602-9060-D6E3-3B25D16D9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5411720-FCB3-3E9C-91E0-ADFA5187C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8C15-0148-4901-A98E-D008F5CE543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36452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54D15-CBBD-1CD9-8115-2419A15D0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D237E7B-8C65-E763-FFEF-F667AC0526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4DD7BD6-CCE9-206E-EFDA-DDA6BA0FEA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E02A2BC-CDF3-7E9E-E339-A7461E762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7434-1B19-4FFF-820D-C5F0A3F0BD00}" type="datetimeFigureOut">
              <a:rPr lang="de-CH" smtClean="0"/>
              <a:t>06.02.2026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CED95D0-0F90-9271-9CF0-73018ABCB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A92A6B0-220E-F5F1-B59B-682F84C32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8C15-0148-4901-A98E-D008F5CE543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73919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79F9DD-B485-6F7C-B432-AD4E7565C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7CA7973-F82E-404D-5C99-91ED3AA616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AB9DCC-48E6-C48E-F5BF-61F89F8E9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7434-1B19-4FFF-820D-C5F0A3F0BD00}" type="datetimeFigureOut">
              <a:rPr lang="de-CH" smtClean="0"/>
              <a:t>06.02.2026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C7DC98-B7AD-2D4E-8FCD-FAAC7FE44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E755353-BF66-A7D5-BE44-42D9F16F0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8C15-0148-4901-A98E-D008F5CE543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45317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6BE2CA8-BE78-434C-89EF-B8F9469B4F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0AAFD-D802-21CD-53DD-6E1270B3CE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21C2196-4D3D-3B8A-687D-E8B5FA0D8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D7434-1B19-4FFF-820D-C5F0A3F0BD00}" type="datetimeFigureOut">
              <a:rPr lang="de-CH" smtClean="0"/>
              <a:t>06.02.2026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31BEA0F-C015-23DE-CFAB-B16955760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3B974B-90B2-6A32-D96A-76B196D70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8C15-0148-4901-A98E-D008F5CE543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4580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0F14A03-09A5-7C38-870C-F0A23E886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B68DF2-F661-C81A-6003-793DE9B93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489E03B-41BA-4742-76EA-4B263F3BE8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CD7434-1B19-4FFF-820D-C5F0A3F0BD00}" type="datetimeFigureOut">
              <a:rPr lang="de-CH" smtClean="0"/>
              <a:t>06.02.2026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6F78CF-2128-CA8D-179D-F0C9FA3307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ADD5F5-910B-78CB-9E29-F07D712C25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4B8C15-0148-4901-A98E-D008F5CE543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8517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Welt, Karte enthält.&#10;&#10;KI-generierte Inhalte können fehlerhaft sein.">
            <a:extLst>
              <a:ext uri="{FF2B5EF4-FFF2-40B4-BE49-F238E27FC236}">
                <a16:creationId xmlns:a16="http://schemas.microsoft.com/office/drawing/2014/main" id="{2FF250E8-720B-44D6-259A-06A4371C0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822" y="0"/>
            <a:ext cx="1144435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478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8F59F464-15E6-B388-F3B7-EDE17D8A9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48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Freihandform: Form 2">
            <a:extLst>
              <a:ext uri="{FF2B5EF4-FFF2-40B4-BE49-F238E27FC236}">
                <a16:creationId xmlns:a16="http://schemas.microsoft.com/office/drawing/2014/main" id="{1F0A24F7-0D0D-D9E7-D619-2A513940CB9F}"/>
              </a:ext>
            </a:extLst>
          </p:cNvPr>
          <p:cNvSpPr/>
          <p:nvPr/>
        </p:nvSpPr>
        <p:spPr>
          <a:xfrm flipH="1">
            <a:off x="2447710" y="5273269"/>
            <a:ext cx="1182388" cy="704421"/>
          </a:xfrm>
          <a:custGeom>
            <a:avLst/>
            <a:gdLst>
              <a:gd name="connsiteX0" fmla="*/ 634254 w 724375"/>
              <a:gd name="connsiteY0" fmla="*/ 263248 h 381515"/>
              <a:gd name="connsiteX1" fmla="*/ 412026 w 724375"/>
              <a:gd name="connsiteY1" fmla="*/ 222900 h 381515"/>
              <a:gd name="connsiteX2" fmla="*/ 213258 w 724375"/>
              <a:gd name="connsiteY2" fmla="*/ 14722 h 381515"/>
              <a:gd name="connsiteX3" fmla="*/ 197380 w 724375"/>
              <a:gd name="connsiteY3" fmla="*/ 6149 h 381515"/>
              <a:gd name="connsiteX4" fmla="*/ 164176 w 724375"/>
              <a:gd name="connsiteY4" fmla="*/ 120 h 381515"/>
              <a:gd name="connsiteX5" fmla="*/ 155709 w 724375"/>
              <a:gd name="connsiteY5" fmla="*/ 5970 h 381515"/>
              <a:gd name="connsiteX6" fmla="*/ 156451 w 724375"/>
              <a:gd name="connsiteY6" fmla="*/ 10712 h 381515"/>
              <a:gd name="connsiteX7" fmla="*/ 254311 w 724375"/>
              <a:gd name="connsiteY7" fmla="*/ 194239 h 381515"/>
              <a:gd name="connsiteX8" fmla="*/ 96606 w 724375"/>
              <a:gd name="connsiteY8" fmla="*/ 165598 h 381515"/>
              <a:gd name="connsiteX9" fmla="*/ 46780 w 724375"/>
              <a:gd name="connsiteY9" fmla="*/ 68948 h 381515"/>
              <a:gd name="connsiteX10" fmla="*/ 31255 w 724375"/>
              <a:gd name="connsiteY10" fmla="*/ 57460 h 381515"/>
              <a:gd name="connsiteX11" fmla="*/ 8633 w 724375"/>
              <a:gd name="connsiteY11" fmla="*/ 53355 h 381515"/>
              <a:gd name="connsiteX12" fmla="*/ 125 w 724375"/>
              <a:gd name="connsiteY12" fmla="*/ 59170 h 381515"/>
              <a:gd name="connsiteX13" fmla="*/ 60 w 724375"/>
              <a:gd name="connsiteY13" fmla="*/ 61451 h 381515"/>
              <a:gd name="connsiteX14" fmla="*/ 17539 w 724375"/>
              <a:gd name="connsiteY14" fmla="*/ 180990 h 381515"/>
              <a:gd name="connsiteX15" fmla="*/ 33350 w 724375"/>
              <a:gd name="connsiteY15" fmla="*/ 202850 h 381515"/>
              <a:gd name="connsiteX16" fmla="*/ 98873 w 724375"/>
              <a:gd name="connsiteY16" fmla="*/ 235597 h 381515"/>
              <a:gd name="connsiteX17" fmla="*/ 274837 w 724375"/>
              <a:gd name="connsiteY17" fmla="*/ 294214 h 381515"/>
              <a:gd name="connsiteX18" fmla="*/ 322148 w 724375"/>
              <a:gd name="connsiteY18" fmla="*/ 302786 h 381515"/>
              <a:gd name="connsiteX19" fmla="*/ 326050 w 724375"/>
              <a:gd name="connsiteY19" fmla="*/ 329443 h 381515"/>
              <a:gd name="connsiteX20" fmla="*/ 352706 w 724375"/>
              <a:gd name="connsiteY20" fmla="*/ 325542 h 381515"/>
              <a:gd name="connsiteX21" fmla="*/ 355733 w 724375"/>
              <a:gd name="connsiteY21" fmla="*/ 308892 h 381515"/>
              <a:gd name="connsiteX22" fmla="*/ 590105 w 724375"/>
              <a:gd name="connsiteY22" fmla="*/ 351488 h 381515"/>
              <a:gd name="connsiteX23" fmla="*/ 594699 w 724375"/>
              <a:gd name="connsiteY23" fmla="*/ 378034 h 381515"/>
              <a:gd name="connsiteX24" fmla="*/ 621246 w 724375"/>
              <a:gd name="connsiteY24" fmla="*/ 373440 h 381515"/>
              <a:gd name="connsiteX25" fmla="*/ 624110 w 724375"/>
              <a:gd name="connsiteY25" fmla="*/ 357660 h 381515"/>
              <a:gd name="connsiteX26" fmla="*/ 646017 w 724375"/>
              <a:gd name="connsiteY26" fmla="*/ 361641 h 381515"/>
              <a:gd name="connsiteX27" fmla="*/ 724208 w 724375"/>
              <a:gd name="connsiteY27" fmla="*/ 338781 h 381515"/>
              <a:gd name="connsiteX28" fmla="*/ 634254 w 724375"/>
              <a:gd name="connsiteY28" fmla="*/ 263248 h 38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24375" h="381515">
                <a:moveTo>
                  <a:pt x="634254" y="263248"/>
                </a:moveTo>
                <a:lnTo>
                  <a:pt x="412026" y="222900"/>
                </a:lnTo>
                <a:lnTo>
                  <a:pt x="213258" y="14722"/>
                </a:lnTo>
                <a:cubicBezTo>
                  <a:pt x="209003" y="10261"/>
                  <a:pt x="203445" y="7260"/>
                  <a:pt x="197380" y="6149"/>
                </a:cubicBezTo>
                <a:lnTo>
                  <a:pt x="164176" y="120"/>
                </a:lnTo>
                <a:cubicBezTo>
                  <a:pt x="160222" y="-603"/>
                  <a:pt x="156431" y="2016"/>
                  <a:pt x="155709" y="5970"/>
                </a:cubicBezTo>
                <a:cubicBezTo>
                  <a:pt x="155413" y="7589"/>
                  <a:pt x="155675" y="9260"/>
                  <a:pt x="156451" y="10712"/>
                </a:cubicBezTo>
                <a:lnTo>
                  <a:pt x="254311" y="194239"/>
                </a:lnTo>
                <a:lnTo>
                  <a:pt x="96606" y="165598"/>
                </a:lnTo>
                <a:lnTo>
                  <a:pt x="46780" y="68948"/>
                </a:lnTo>
                <a:cubicBezTo>
                  <a:pt x="43663" y="62921"/>
                  <a:pt x="37930" y="58679"/>
                  <a:pt x="31255" y="57460"/>
                </a:cubicBezTo>
                <a:lnTo>
                  <a:pt x="8633" y="53355"/>
                </a:lnTo>
                <a:cubicBezTo>
                  <a:pt x="4678" y="52611"/>
                  <a:pt x="869" y="55215"/>
                  <a:pt x="125" y="59170"/>
                </a:cubicBezTo>
                <a:cubicBezTo>
                  <a:pt x="-16" y="59923"/>
                  <a:pt x="-38" y="60692"/>
                  <a:pt x="60" y="61451"/>
                </a:cubicBezTo>
                <a:lnTo>
                  <a:pt x="17539" y="180990"/>
                </a:lnTo>
                <a:cubicBezTo>
                  <a:pt x="18920" y="190423"/>
                  <a:pt x="24823" y="198586"/>
                  <a:pt x="33350" y="202850"/>
                </a:cubicBezTo>
                <a:lnTo>
                  <a:pt x="98873" y="235597"/>
                </a:lnTo>
                <a:cubicBezTo>
                  <a:pt x="154452" y="263379"/>
                  <a:pt x="213700" y="283115"/>
                  <a:pt x="274837" y="294214"/>
                </a:cubicBezTo>
                <a:lnTo>
                  <a:pt x="322148" y="302786"/>
                </a:lnTo>
                <a:cubicBezTo>
                  <a:pt x="315864" y="311225"/>
                  <a:pt x="317611" y="323159"/>
                  <a:pt x="326050" y="329443"/>
                </a:cubicBezTo>
                <a:cubicBezTo>
                  <a:pt x="334488" y="335727"/>
                  <a:pt x="346423" y="333980"/>
                  <a:pt x="352706" y="325542"/>
                </a:cubicBezTo>
                <a:cubicBezTo>
                  <a:pt x="356260" y="320769"/>
                  <a:pt x="357380" y="314610"/>
                  <a:pt x="355733" y="308892"/>
                </a:cubicBezTo>
                <a:lnTo>
                  <a:pt x="590105" y="351488"/>
                </a:lnTo>
                <a:cubicBezTo>
                  <a:pt x="584044" y="360087"/>
                  <a:pt x="586100" y="371972"/>
                  <a:pt x="594699" y="378034"/>
                </a:cubicBezTo>
                <a:cubicBezTo>
                  <a:pt x="603299" y="384096"/>
                  <a:pt x="615183" y="382039"/>
                  <a:pt x="621246" y="373440"/>
                </a:cubicBezTo>
                <a:cubicBezTo>
                  <a:pt x="624475" y="368857"/>
                  <a:pt x="625523" y="363085"/>
                  <a:pt x="624110" y="357660"/>
                </a:cubicBezTo>
                <a:lnTo>
                  <a:pt x="646017" y="361641"/>
                </a:lnTo>
                <a:cubicBezTo>
                  <a:pt x="646017" y="361641"/>
                  <a:pt x="717702" y="374662"/>
                  <a:pt x="724208" y="338781"/>
                </a:cubicBezTo>
                <a:cubicBezTo>
                  <a:pt x="728104" y="317322"/>
                  <a:pt x="662934" y="268458"/>
                  <a:pt x="634254" y="263248"/>
                </a:cubicBezTo>
                <a:close/>
              </a:path>
            </a:pathLst>
          </a:custGeom>
          <a:solidFill>
            <a:srgbClr val="FF0000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" name="Grafik 4" descr="Abheben mit einfarbiger Füllung">
            <a:extLst>
              <a:ext uri="{FF2B5EF4-FFF2-40B4-BE49-F238E27FC236}">
                <a16:creationId xmlns:a16="http://schemas.microsoft.com/office/drawing/2014/main" id="{D09FFEBA-FBFB-B342-26F6-29C7CF2F8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95129" y="2772992"/>
            <a:ext cx="1312015" cy="1312015"/>
          </a:xfrm>
          <a:prstGeom prst="rect">
            <a:avLst/>
          </a:prstGeom>
        </p:spPr>
      </p:pic>
      <p:sp>
        <p:nvSpPr>
          <p:cNvPr id="6" name="Textfeld 2">
            <a:extLst>
              <a:ext uri="{FF2B5EF4-FFF2-40B4-BE49-F238E27FC236}">
                <a16:creationId xmlns:a16="http://schemas.microsoft.com/office/drawing/2014/main" id="{81D8AA78-1F72-6AA7-9E2A-ED2D0FF82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1942" y="3429000"/>
            <a:ext cx="939573" cy="338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CH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Halifax</a:t>
            </a:r>
          </a:p>
        </p:txBody>
      </p:sp>
      <p:sp>
        <p:nvSpPr>
          <p:cNvPr id="7" name="Kreis: nicht ausgefüllt 6">
            <a:extLst>
              <a:ext uri="{FF2B5EF4-FFF2-40B4-BE49-F238E27FC236}">
                <a16:creationId xmlns:a16="http://schemas.microsoft.com/office/drawing/2014/main" id="{C93954DD-2A1F-3AFB-05AE-F96E1C162D08}"/>
              </a:ext>
            </a:extLst>
          </p:cNvPr>
          <p:cNvSpPr/>
          <p:nvPr/>
        </p:nvSpPr>
        <p:spPr>
          <a:xfrm>
            <a:off x="3176337" y="3409520"/>
            <a:ext cx="508763" cy="537984"/>
          </a:xfrm>
          <a:prstGeom prst="donut">
            <a:avLst>
              <a:gd name="adj" fmla="val 474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sp>
        <p:nvSpPr>
          <p:cNvPr id="10" name="Kreis: nicht ausgefüllt 9">
            <a:extLst>
              <a:ext uri="{FF2B5EF4-FFF2-40B4-BE49-F238E27FC236}">
                <a16:creationId xmlns:a16="http://schemas.microsoft.com/office/drawing/2014/main" id="{69C1C190-D52F-9649-D92E-4D0520129368}"/>
              </a:ext>
            </a:extLst>
          </p:cNvPr>
          <p:cNvSpPr/>
          <p:nvPr/>
        </p:nvSpPr>
        <p:spPr>
          <a:xfrm>
            <a:off x="8595129" y="1258732"/>
            <a:ext cx="508763" cy="537984"/>
          </a:xfrm>
          <a:prstGeom prst="donut">
            <a:avLst>
              <a:gd name="adj" fmla="val 474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sp>
        <p:nvSpPr>
          <p:cNvPr id="11" name="Kreis: nicht ausgefüllt 10">
            <a:extLst>
              <a:ext uri="{FF2B5EF4-FFF2-40B4-BE49-F238E27FC236}">
                <a16:creationId xmlns:a16="http://schemas.microsoft.com/office/drawing/2014/main" id="{8078B64B-C711-DE6C-8A8C-D6E24485D1DF}"/>
              </a:ext>
            </a:extLst>
          </p:cNvPr>
          <p:cNvSpPr/>
          <p:nvPr/>
        </p:nvSpPr>
        <p:spPr>
          <a:xfrm>
            <a:off x="8423251" y="2402878"/>
            <a:ext cx="508763" cy="537984"/>
          </a:xfrm>
          <a:prstGeom prst="donut">
            <a:avLst>
              <a:gd name="adj" fmla="val 474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sp>
        <p:nvSpPr>
          <p:cNvPr id="12" name="Kreis: nicht ausgefüllt 11">
            <a:extLst>
              <a:ext uri="{FF2B5EF4-FFF2-40B4-BE49-F238E27FC236}">
                <a16:creationId xmlns:a16="http://schemas.microsoft.com/office/drawing/2014/main" id="{72872B78-669D-4E6A-3D43-304EF3427D09}"/>
              </a:ext>
            </a:extLst>
          </p:cNvPr>
          <p:cNvSpPr/>
          <p:nvPr/>
        </p:nvSpPr>
        <p:spPr>
          <a:xfrm>
            <a:off x="7639480" y="2772992"/>
            <a:ext cx="508763" cy="537984"/>
          </a:xfrm>
          <a:prstGeom prst="donut">
            <a:avLst>
              <a:gd name="adj" fmla="val 474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sp>
        <p:nvSpPr>
          <p:cNvPr id="13" name="Kreis: nicht ausgefüllt 12">
            <a:extLst>
              <a:ext uri="{FF2B5EF4-FFF2-40B4-BE49-F238E27FC236}">
                <a16:creationId xmlns:a16="http://schemas.microsoft.com/office/drawing/2014/main" id="{B62BB71D-A4D2-2FAB-6878-9AF793CFC967}"/>
              </a:ext>
            </a:extLst>
          </p:cNvPr>
          <p:cNvSpPr/>
          <p:nvPr/>
        </p:nvSpPr>
        <p:spPr>
          <a:xfrm>
            <a:off x="8305227" y="5135765"/>
            <a:ext cx="351779" cy="335738"/>
          </a:xfrm>
          <a:prstGeom prst="donut">
            <a:avLst>
              <a:gd name="adj" fmla="val 474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3BCD3C1-6D36-D71D-49F5-B7F6CC50B141}"/>
              </a:ext>
            </a:extLst>
          </p:cNvPr>
          <p:cNvSpPr txBox="1"/>
          <p:nvPr/>
        </p:nvSpPr>
        <p:spPr>
          <a:xfrm>
            <a:off x="8677632" y="5118968"/>
            <a:ext cx="116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Imkereien</a:t>
            </a:r>
          </a:p>
        </p:txBody>
      </p:sp>
      <p:pic>
        <p:nvPicPr>
          <p:cNvPr id="16" name="Grafik 15" descr="Ein Bild, das Text, Pflanze, Gras, draußen enthält.&#10;&#10;KI-generierte Inhalte können fehlerhaft sein.">
            <a:extLst>
              <a:ext uri="{FF2B5EF4-FFF2-40B4-BE49-F238E27FC236}">
                <a16:creationId xmlns:a16="http://schemas.microsoft.com/office/drawing/2014/main" id="{A13B1551-208E-9AB9-CA7D-9C80B2F93A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405" y="2597640"/>
            <a:ext cx="1220343" cy="686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3256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Biene, Wirbellose enthält.&#10;&#10;KI-generierte Inhalte können fehlerhaft sein.">
            <a:extLst>
              <a:ext uri="{FF2B5EF4-FFF2-40B4-BE49-F238E27FC236}">
                <a16:creationId xmlns:a16="http://schemas.microsoft.com/office/drawing/2014/main" id="{61DC38DD-271E-743D-B4E0-37653C4DA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9360" y="50734"/>
            <a:ext cx="6273279" cy="19289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E96EC5F1-4B7F-7C05-021D-757BCE4B4CAD}"/>
              </a:ext>
            </a:extLst>
          </p:cNvPr>
          <p:cNvSpPr txBox="1"/>
          <p:nvPr/>
        </p:nvSpPr>
        <p:spPr>
          <a:xfrm>
            <a:off x="465221" y="2040211"/>
            <a:ext cx="563077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/>
              <a:t>Leistungen:</a:t>
            </a:r>
          </a:p>
          <a:p>
            <a:pPr marL="285750" indent="-285750">
              <a:buFontTx/>
              <a:buChar char="-"/>
            </a:pPr>
            <a:r>
              <a:rPr lang="de-CH" dirty="0"/>
              <a:t>Transferfahrten im modernen Gerber-Reisebus ab Roggwil zum Flughafen und zurück</a:t>
            </a:r>
          </a:p>
          <a:p>
            <a:pPr marL="285750" indent="-285750">
              <a:buFontTx/>
              <a:buChar char="-"/>
            </a:pPr>
            <a:r>
              <a:rPr lang="de-CH" dirty="0"/>
              <a:t>Hin- und Rückflug</a:t>
            </a:r>
          </a:p>
          <a:p>
            <a:pPr marL="285750" indent="-285750">
              <a:buFontTx/>
              <a:buChar char="-"/>
            </a:pPr>
            <a:r>
              <a:rPr lang="de-CH" dirty="0"/>
              <a:t>Reisebegleitung durch Heinrich Leuenberger</a:t>
            </a:r>
          </a:p>
          <a:p>
            <a:pPr marL="285750" indent="-285750">
              <a:buFontTx/>
              <a:buChar char="-"/>
            </a:pPr>
            <a:r>
              <a:rPr lang="de-CH" dirty="0"/>
              <a:t>Schweizer Chauffeur und Reiseleiter ab der Schweiz</a:t>
            </a:r>
          </a:p>
          <a:p>
            <a:pPr marL="285750" indent="-285750">
              <a:buFontTx/>
              <a:buChar char="-"/>
            </a:pPr>
            <a:r>
              <a:rPr lang="de-CH" dirty="0"/>
              <a:t>Rundreise gemäss Programm im modernen Reisebus</a:t>
            </a:r>
          </a:p>
          <a:p>
            <a:pPr marL="285750" indent="-285750">
              <a:buFontTx/>
              <a:buChar char="-"/>
            </a:pPr>
            <a:r>
              <a:rPr lang="de-CH" dirty="0"/>
              <a:t>Durchgehend örtliche deutschsprachige Reiseleitung</a:t>
            </a:r>
          </a:p>
          <a:p>
            <a:pPr marL="285750" indent="-285750">
              <a:buFontTx/>
              <a:buChar char="-"/>
            </a:pPr>
            <a:r>
              <a:rPr lang="de-CH" dirty="0"/>
              <a:t>Besuch der Imkereien </a:t>
            </a:r>
            <a:r>
              <a:rPr lang="de-CH" dirty="0" err="1"/>
              <a:t>gem</a:t>
            </a:r>
            <a:r>
              <a:rPr lang="de-CH" dirty="0"/>
              <a:t> Programm</a:t>
            </a:r>
          </a:p>
          <a:p>
            <a:pPr marL="285750" indent="-285750">
              <a:buFontTx/>
              <a:buChar char="-"/>
            </a:pPr>
            <a:r>
              <a:rPr lang="de-CH" dirty="0"/>
              <a:t>13 x Übernachtung inkl. Frühstück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B219B53-B832-0CA5-EB48-CB566051FEDC}"/>
              </a:ext>
            </a:extLst>
          </p:cNvPr>
          <p:cNvSpPr txBox="1"/>
          <p:nvPr/>
        </p:nvSpPr>
        <p:spPr>
          <a:xfrm>
            <a:off x="6096000" y="2040211"/>
            <a:ext cx="563077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/>
              <a:t>Nicht im Preis inbegriffen:</a:t>
            </a:r>
          </a:p>
          <a:p>
            <a:pPr marL="285750" indent="-285750">
              <a:buFontTx/>
              <a:buChar char="-"/>
            </a:pPr>
            <a:r>
              <a:rPr lang="de-CH" dirty="0"/>
              <a:t>Trinkgelder vor Ort</a:t>
            </a:r>
          </a:p>
          <a:p>
            <a:pPr marL="285750" indent="-285750">
              <a:buFontTx/>
              <a:buChar char="-"/>
            </a:pPr>
            <a:r>
              <a:rPr lang="de-CH" dirty="0"/>
              <a:t>Alle optionalen Programmpunkte</a:t>
            </a:r>
          </a:p>
          <a:p>
            <a:pPr marL="285750" indent="-285750">
              <a:buFontTx/>
              <a:buChar char="-"/>
            </a:pPr>
            <a:r>
              <a:rPr lang="de-CH" dirty="0"/>
              <a:t>Einreisedokumente USA / Kanada</a:t>
            </a:r>
          </a:p>
          <a:p>
            <a:pPr marL="285750" indent="-285750">
              <a:buFontTx/>
              <a:buChar char="-"/>
            </a:pPr>
            <a:endParaRPr lang="de-CH" dirty="0"/>
          </a:p>
          <a:p>
            <a:r>
              <a:rPr lang="de-CH" b="1" dirty="0"/>
              <a:t>Land</a:t>
            </a:r>
            <a:r>
              <a:rPr lang="de-CH" dirty="0"/>
              <a:t> &gt; USA / Kanada</a:t>
            </a:r>
          </a:p>
          <a:p>
            <a:r>
              <a:rPr lang="de-CH" b="1" dirty="0" err="1"/>
              <a:t>Währunng</a:t>
            </a:r>
            <a:r>
              <a:rPr lang="de-CH" dirty="0"/>
              <a:t> &gt; Dollar</a:t>
            </a:r>
          </a:p>
          <a:p>
            <a:r>
              <a:rPr lang="de-CH" b="1" dirty="0" err="1"/>
              <a:t>Reisedokumemnte</a:t>
            </a:r>
            <a:r>
              <a:rPr lang="de-CH" dirty="0"/>
              <a:t> &gt; gültiger Reisepass</a:t>
            </a:r>
          </a:p>
          <a:p>
            <a:endParaRPr lang="de-CH" dirty="0"/>
          </a:p>
          <a:p>
            <a:r>
              <a:rPr lang="de-CH" b="1" dirty="0"/>
              <a:t>Preis:</a:t>
            </a:r>
            <a:r>
              <a:rPr lang="de-CH" dirty="0"/>
              <a:t> pro Pers. Im Doppelzimmer CHF 5999.—</a:t>
            </a:r>
          </a:p>
          <a:p>
            <a:r>
              <a:rPr lang="de-CH" dirty="0"/>
              <a:t>              Einzelzimmer: CHF 8340.—</a:t>
            </a:r>
          </a:p>
          <a:p>
            <a:endParaRPr lang="de-CH" dirty="0"/>
          </a:p>
          <a:p>
            <a:r>
              <a:rPr lang="de-CH" b="1" dirty="0"/>
              <a:t>Weitere Auskunft:</a:t>
            </a:r>
          </a:p>
          <a:p>
            <a:r>
              <a:rPr lang="de-CH" dirty="0"/>
              <a:t>Heinrich Leuenberger  079 200 07 35</a:t>
            </a:r>
          </a:p>
          <a:p>
            <a:r>
              <a:rPr lang="de-CH" dirty="0"/>
              <a:t>Ernst Gerber AG Roggwil  062 916 50 50 </a:t>
            </a:r>
          </a:p>
        </p:txBody>
      </p:sp>
    </p:spTree>
    <p:extLst>
      <p:ext uri="{BB962C8B-B14F-4D97-AF65-F5344CB8AC3E}">
        <p14:creationId xmlns:p14="http://schemas.microsoft.com/office/powerpoint/2010/main" val="1355710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</Words>
  <Application>Microsoft Office PowerPoint</Application>
  <PresentationFormat>Breitbild</PresentationFormat>
  <Paragraphs>26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Heinrich Leuenberger</dc:creator>
  <cp:lastModifiedBy>Karl</cp:lastModifiedBy>
  <cp:revision>2</cp:revision>
  <cp:lastPrinted>2026-01-25T09:52:41Z</cp:lastPrinted>
  <dcterms:created xsi:type="dcterms:W3CDTF">2026-01-25T08:58:16Z</dcterms:created>
  <dcterms:modified xsi:type="dcterms:W3CDTF">2026-02-06T16:38:03Z</dcterms:modified>
</cp:coreProperties>
</file>